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embeddings/oleObject3.bin" ContentType="application/vnd.openxmlformats-officedocument.oleObject"/>
  <Override PartName="/ppt/notesSlides/notesSlide9.xml" ContentType="application/vnd.openxmlformats-officedocument.presentationml.notesSlide+xml"/>
  <Override PartName="/ppt/embeddings/oleObject4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86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926" autoAdjust="0"/>
  </p:normalViewPr>
  <p:slideViewPr>
    <p:cSldViewPr snapToGrid="0">
      <p:cViewPr>
        <p:scale>
          <a:sx n="100" d="100"/>
          <a:sy n="100" d="100"/>
        </p:scale>
        <p:origin x="-44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CC7F36-C296-47D2-AA70-4C600A0A033D}" type="slidenum">
              <a:rPr lang="en-US"/>
              <a:pPr/>
              <a:t>3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>
              <a:latin typeface="Verdana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469AF5-AB1E-438C-818F-F012B2B19705}" type="slidenum">
              <a:rPr lang="en-US"/>
              <a:pPr/>
              <a:t>15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4AE2AD-B735-4E6C-B018-2A02958739B8}" type="slidenum">
              <a:rPr lang="en-US"/>
              <a:pPr/>
              <a:t>16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CF91D-2858-4B50-9180-A45752CD5872}" type="slidenum">
              <a:rPr lang="en-US"/>
              <a:pPr/>
              <a:t>17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774386-5AC9-48D8-90E4-A1FCDAD1060F}" type="slidenum">
              <a:rPr lang="en-US"/>
              <a:pPr/>
              <a:t>18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088C-8CE8-4F71-AED3-F28C969AF9C7}" type="slidenum">
              <a:rPr lang="en-US"/>
              <a:pPr/>
              <a:t>19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088C-8CE8-4F71-AED3-F28C969AF9C7}" type="slidenum">
              <a:rPr lang="en-US"/>
              <a:pPr/>
              <a:t>20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49088C-8CE8-4F71-AED3-F28C969AF9C7}" type="slidenum">
              <a:rPr lang="en-US"/>
              <a:pPr/>
              <a:t>21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D85AD5-160D-42D4-B95B-2B1D8E30B324}" type="slidenum">
              <a:rPr lang="en-US"/>
              <a:pPr/>
              <a:t>22</a:t>
            </a:fld>
            <a:endParaRPr lang="en-US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B9701-D19D-4D3E-B5E5-9F25B30A0870}" type="slidenum">
              <a:rPr lang="en-US"/>
              <a:pPr/>
              <a:t>23</a:t>
            </a:fld>
            <a:endParaRPr lang="en-US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6C8EA-0A7F-4DC8-9A67-42A8EE6B27AB}" type="slidenum">
              <a:rPr lang="en-US"/>
              <a:pPr/>
              <a:t>24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b="1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6B1F71-1869-4E5F-9F89-5DBDC2F74B59}" type="slidenum">
              <a:rPr lang="en-US"/>
              <a:pPr/>
              <a:t>4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EC1CE3-D28C-4DCA-A15F-E773D94961E7}" type="slidenum">
              <a:rPr lang="en-US"/>
              <a:pPr/>
              <a:t>25</a:t>
            </a:fld>
            <a:endParaRPr 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12C479-E32B-448A-A10E-CE6F8DA1D320}" type="slidenum">
              <a:rPr lang="en-US"/>
              <a:pPr/>
              <a:t>26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3C4062-8F4C-48ED-BA0E-825107C2ABCA}" type="slidenum">
              <a:rPr lang="en-US"/>
              <a:pPr/>
              <a:t>27</a:t>
            </a:fld>
            <a:endParaRPr 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71058-2BC8-454C-A097-5355FF6903BD}" type="slidenum">
              <a:rPr lang="en-US"/>
              <a:pPr/>
              <a:t>28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09800" y="685800"/>
            <a:ext cx="2438400" cy="1828800"/>
          </a:xfrm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667000"/>
            <a:ext cx="5638800" cy="5791200"/>
          </a:xfrm>
        </p:spPr>
        <p:txBody>
          <a:bodyPr/>
          <a:lstStyle/>
          <a:p>
            <a:pPr algn="just"/>
            <a:endParaRPr lang="en-GB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593B1E-6E87-4AA5-9EAE-241667F16C06}" type="slidenum">
              <a:rPr lang="en-US"/>
              <a:pPr/>
              <a:t>5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4E953D-B941-444C-B654-0EF28817D719}" type="slidenum">
              <a:rPr lang="en-US"/>
              <a:pPr/>
              <a:t>7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EBF78E-C608-4686-8DEF-B56CA20443D0}" type="slidenum">
              <a:rPr lang="en-US"/>
              <a:pPr/>
              <a:t>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GB" dirty="0" smtClean="0">
                <a:cs typeface="Times New Roman" pitchFamily="18" charset="0"/>
              </a:rPr>
              <a:t>variances</a:t>
            </a:r>
            <a:r>
              <a:rPr lang="en-GB" dirty="0"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4A892-DC1B-40AB-9914-16497E729D92}" type="slidenum">
              <a:rPr lang="en-US"/>
              <a:pPr/>
              <a:t>9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97DD84-D726-4F12-B53D-BD23B6F50630}" type="slidenum">
              <a:rPr lang="en-US"/>
              <a:pPr/>
              <a:t>10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A97B9C-F94F-4C9E-8F2E-AAF36DFD00CE}" type="slidenum">
              <a:rPr lang="en-US"/>
              <a:pPr/>
              <a:t>13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054" y="4343400"/>
            <a:ext cx="5027893" cy="4114800"/>
          </a:xfrm>
        </p:spPr>
        <p:txBody>
          <a:bodyPr/>
          <a:lstStyle/>
          <a:p>
            <a:pPr algn="just"/>
            <a:endParaRPr lang="en-GB" dirty="0">
              <a:latin typeface="Chantilly" pitchFamily="2" charset="0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FF830B-3615-4ECA-92AE-96010D5F635B}" type="slidenum">
              <a:rPr lang="en-US"/>
              <a:pPr/>
              <a:t>14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56D5F743-67EF-4EA1-9800-9DFBD66870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855980D0-5538-4ECE-8F20-2EFA94AC96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  <p:sldLayoutId id="2147483764" r:id="rId1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Repeated-measures designs (GLM 4)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55750C0-F203-4950-B22F-D352E98293DB}" type="slidenum">
              <a:rPr lang="en-US"/>
              <a:pPr/>
              <a:t>10</a:t>
            </a:fld>
            <a:endParaRPr lang="en-US"/>
          </a:p>
        </p:txBody>
      </p:sp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Estimates of Sphericity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8313" y="1905000"/>
            <a:ext cx="6923087" cy="3713163"/>
          </a:xfrm>
          <a:noFill/>
        </p:spPr>
        <p:txBody>
          <a:bodyPr/>
          <a:lstStyle/>
          <a:p>
            <a:r>
              <a:rPr lang="en-US" sz="2800" dirty="0"/>
              <a:t>Three measures:</a:t>
            </a:r>
          </a:p>
          <a:p>
            <a:pPr lvl="1"/>
            <a:r>
              <a:rPr lang="en-US" sz="2400" dirty="0"/>
              <a:t>Greenhouse-</a:t>
            </a:r>
            <a:r>
              <a:rPr lang="en-US" sz="2400" dirty="0" err="1"/>
              <a:t>Geisser</a:t>
            </a:r>
            <a:r>
              <a:rPr lang="en-US" sz="2400" dirty="0"/>
              <a:t> Estimate</a:t>
            </a:r>
          </a:p>
          <a:p>
            <a:pPr lvl="1"/>
            <a:r>
              <a:rPr lang="en-US" sz="2400" dirty="0"/>
              <a:t>Huynh-</a:t>
            </a:r>
            <a:r>
              <a:rPr lang="en-US" sz="2400" dirty="0" err="1"/>
              <a:t>Feldt</a:t>
            </a:r>
            <a:r>
              <a:rPr lang="en-US" sz="2400" dirty="0"/>
              <a:t> Estimate</a:t>
            </a:r>
          </a:p>
          <a:p>
            <a:pPr lvl="1"/>
            <a:r>
              <a:rPr lang="en-US" sz="2400" dirty="0"/>
              <a:t>Lower-bound Estimate</a:t>
            </a:r>
          </a:p>
          <a:p>
            <a:r>
              <a:rPr lang="en-US" sz="2800" dirty="0"/>
              <a:t>Multiply </a:t>
            </a:r>
            <a:r>
              <a:rPr lang="en-US" sz="2800" i="1" dirty="0" err="1"/>
              <a:t>df</a:t>
            </a:r>
            <a:r>
              <a:rPr lang="en-US" sz="2800" dirty="0"/>
              <a:t> by these estimates to correct for the effect of </a:t>
            </a:r>
            <a:r>
              <a:rPr lang="en-US" sz="2800" dirty="0" err="1"/>
              <a:t>Sphericity</a:t>
            </a:r>
            <a:r>
              <a:rPr lang="en-US" sz="2800" dirty="0"/>
              <a:t>.</a:t>
            </a:r>
          </a:p>
          <a:p>
            <a:r>
              <a:rPr lang="en-US" sz="2800" dirty="0"/>
              <a:t>G-G is conservative, and H-F liberal.</a:t>
            </a:r>
            <a:endParaRPr lang="en-GB" sz="2800" dirty="0"/>
          </a:p>
        </p:txBody>
      </p:sp>
      <p:graphicFrame>
        <p:nvGraphicFramePr>
          <p:cNvPr id="228356" name="Object 4"/>
          <p:cNvGraphicFramePr>
            <a:graphicFrameLocks noChangeAspect="1"/>
          </p:cNvGraphicFramePr>
          <p:nvPr/>
        </p:nvGraphicFramePr>
        <p:xfrm>
          <a:off x="6958013" y="2341563"/>
          <a:ext cx="3508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4" imgW="114120" imgH="177480" progId="Equation.3">
                  <p:embed/>
                </p:oleObj>
              </mc:Choice>
              <mc:Fallback>
                <p:oleObj name="Equation" r:id="rId4" imgW="114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8013" y="2341563"/>
                        <a:ext cx="350837" cy="5397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8980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57" name="Object 5"/>
          <p:cNvGraphicFramePr>
            <a:graphicFrameLocks noChangeAspect="1"/>
          </p:cNvGraphicFramePr>
          <p:nvPr/>
        </p:nvGraphicFramePr>
        <p:xfrm>
          <a:off x="5807075" y="2859088"/>
          <a:ext cx="4127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6" imgW="139680" imgH="177480" progId="Equation.3">
                  <p:embed/>
                </p:oleObj>
              </mc:Choice>
              <mc:Fallback>
                <p:oleObj name="Equation" r:id="rId6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075" y="2859088"/>
                        <a:ext cx="412750" cy="5191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8980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4" grpId="0" autoUpdateAnimBg="0"/>
      <p:bldP spid="22835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9462" y="0"/>
            <a:ext cx="2857520" cy="242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037FF20-56F7-4A83-8802-F8716834C04F}" type="slidenum">
              <a:rPr lang="en-US"/>
              <a:pPr/>
              <a:t>11</a:t>
            </a:fld>
            <a:endParaRPr lang="en-US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12" y="295275"/>
            <a:ext cx="6126176" cy="1143000"/>
          </a:xfrm>
        </p:spPr>
        <p:txBody>
          <a:bodyPr/>
          <a:lstStyle/>
          <a:p>
            <a:r>
              <a:rPr lang="en-GB" dirty="0"/>
              <a:t>Correcting for </a:t>
            </a:r>
            <a:r>
              <a:rPr lang="en-GB" dirty="0" err="1"/>
              <a:t>Sphericity</a:t>
            </a:r>
            <a:endParaRPr lang="en-GB" dirty="0"/>
          </a:p>
        </p:txBody>
      </p:sp>
      <p:sp>
        <p:nvSpPr>
          <p:cNvPr id="231427" name="WordArt 3"/>
          <p:cNvSpPr>
            <a:spLocks noChangeArrowheads="1" noChangeShapeType="1" noTextEdit="1"/>
          </p:cNvSpPr>
          <p:nvPr/>
        </p:nvSpPr>
        <p:spPr bwMode="auto">
          <a:xfrm>
            <a:off x="1284288" y="4662488"/>
            <a:ext cx="814387" cy="9731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3</a:t>
            </a:r>
          </a:p>
        </p:txBody>
      </p:sp>
      <p:sp>
        <p:nvSpPr>
          <p:cNvPr id="231428" name="WordArt 4"/>
          <p:cNvSpPr>
            <a:spLocks noChangeArrowheads="1" noChangeShapeType="1" noTextEdit="1"/>
          </p:cNvSpPr>
          <p:nvPr/>
        </p:nvSpPr>
        <p:spPr bwMode="auto">
          <a:xfrm>
            <a:off x="2322513" y="4806950"/>
            <a:ext cx="414337" cy="660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x</a:t>
            </a:r>
          </a:p>
        </p:txBody>
      </p:sp>
      <p:sp>
        <p:nvSpPr>
          <p:cNvPr id="231429" name="WordArt 5"/>
          <p:cNvSpPr>
            <a:spLocks noChangeArrowheads="1" noChangeShapeType="1" noTextEdit="1"/>
          </p:cNvSpPr>
          <p:nvPr/>
        </p:nvSpPr>
        <p:spPr bwMode="auto">
          <a:xfrm>
            <a:off x="2984500" y="4330700"/>
            <a:ext cx="19208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0.533 = 1.59</a:t>
            </a:r>
          </a:p>
        </p:txBody>
      </p:sp>
      <p:sp>
        <p:nvSpPr>
          <p:cNvPr id="231430" name="WordArt 6"/>
          <p:cNvSpPr>
            <a:spLocks noChangeArrowheads="1" noChangeShapeType="1" noTextEdit="1"/>
          </p:cNvSpPr>
          <p:nvPr/>
        </p:nvSpPr>
        <p:spPr bwMode="auto">
          <a:xfrm>
            <a:off x="2984500" y="4976813"/>
            <a:ext cx="19208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0.666 = 1.99</a:t>
            </a:r>
          </a:p>
        </p:txBody>
      </p:sp>
      <p:sp>
        <p:nvSpPr>
          <p:cNvPr id="231431" name="WordArt 7"/>
          <p:cNvSpPr>
            <a:spLocks noChangeArrowheads="1" noChangeShapeType="1" noTextEdit="1"/>
          </p:cNvSpPr>
          <p:nvPr/>
        </p:nvSpPr>
        <p:spPr bwMode="auto">
          <a:xfrm>
            <a:off x="2984500" y="5611813"/>
            <a:ext cx="1920875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0.333 = 1.00</a:t>
            </a:r>
          </a:p>
        </p:txBody>
      </p:sp>
      <p:sp>
        <p:nvSpPr>
          <p:cNvPr id="231432" name="WordArt 8"/>
          <p:cNvSpPr>
            <a:spLocks noChangeArrowheads="1" noChangeShapeType="1" noTextEdit="1"/>
          </p:cNvSpPr>
          <p:nvPr/>
        </p:nvSpPr>
        <p:spPr bwMode="auto">
          <a:xfrm>
            <a:off x="5308600" y="4656138"/>
            <a:ext cx="698500" cy="850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21</a:t>
            </a:r>
          </a:p>
        </p:txBody>
      </p:sp>
      <p:sp>
        <p:nvSpPr>
          <p:cNvPr id="231433" name="WordArt 9"/>
          <p:cNvSpPr>
            <a:spLocks noChangeArrowheads="1" noChangeShapeType="1" noTextEdit="1"/>
          </p:cNvSpPr>
          <p:nvPr/>
        </p:nvSpPr>
        <p:spPr bwMode="auto">
          <a:xfrm>
            <a:off x="6181725" y="4787900"/>
            <a:ext cx="441325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x</a:t>
            </a:r>
          </a:p>
        </p:txBody>
      </p:sp>
      <p:sp>
        <p:nvSpPr>
          <p:cNvPr id="231434" name="WordArt 10"/>
          <p:cNvSpPr>
            <a:spLocks noChangeArrowheads="1" noChangeShapeType="1" noTextEdit="1"/>
          </p:cNvSpPr>
          <p:nvPr/>
        </p:nvSpPr>
        <p:spPr bwMode="auto">
          <a:xfrm>
            <a:off x="6907213" y="4260850"/>
            <a:ext cx="19224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0.533 = 11.19</a:t>
            </a:r>
          </a:p>
        </p:txBody>
      </p:sp>
      <p:sp>
        <p:nvSpPr>
          <p:cNvPr id="231435" name="WordArt 11"/>
          <p:cNvSpPr>
            <a:spLocks noChangeArrowheads="1" noChangeShapeType="1" noTextEdit="1"/>
          </p:cNvSpPr>
          <p:nvPr/>
        </p:nvSpPr>
        <p:spPr bwMode="auto">
          <a:xfrm>
            <a:off x="6907213" y="4906963"/>
            <a:ext cx="19224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0.666 = 13.98</a:t>
            </a:r>
          </a:p>
        </p:txBody>
      </p:sp>
      <p:sp>
        <p:nvSpPr>
          <p:cNvPr id="231436" name="WordArt 12"/>
          <p:cNvSpPr>
            <a:spLocks noChangeArrowheads="1" noChangeShapeType="1" noTextEdit="1"/>
          </p:cNvSpPr>
          <p:nvPr/>
        </p:nvSpPr>
        <p:spPr bwMode="auto">
          <a:xfrm>
            <a:off x="6907213" y="5541963"/>
            <a:ext cx="1922462" cy="457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3600" kern="10"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00FF"/>
                    </a:gs>
                    <a:gs pos="100000">
                      <a:srgbClr val="0000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Impact"/>
              </a:rPr>
              <a:t>0.333 = 7.00</a:t>
            </a:r>
          </a:p>
        </p:txBody>
      </p:sp>
      <p:sp>
        <p:nvSpPr>
          <p:cNvPr id="231437" name="Text Box 13"/>
          <p:cNvSpPr txBox="1">
            <a:spLocks noChangeArrowheads="1"/>
          </p:cNvSpPr>
          <p:nvPr/>
        </p:nvSpPr>
        <p:spPr bwMode="auto">
          <a:xfrm>
            <a:off x="3113088" y="1633538"/>
            <a:ext cx="2670175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2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600" i="1" dirty="0" err="1">
                <a:solidFill>
                  <a:schemeClr val="accent2"/>
                </a:solidFill>
                <a:latin typeface="+mn-lt"/>
              </a:rPr>
              <a:t>d</a:t>
            </a:r>
            <a:r>
              <a:rPr lang="en-GB" sz="3600" i="1" dirty="0" err="1" smtClean="0">
                <a:solidFill>
                  <a:schemeClr val="accent2"/>
                </a:solidFill>
                <a:latin typeface="+mn-lt"/>
              </a:rPr>
              <a:t>f</a:t>
            </a:r>
            <a:r>
              <a:rPr lang="en-GB" sz="3600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+mn-lt"/>
              </a:rPr>
              <a:t>= 3, 21</a:t>
            </a:r>
          </a:p>
        </p:txBody>
      </p:sp>
      <p:pic>
        <p:nvPicPr>
          <p:cNvPr id="231440" name="Picture 16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25550" y="2298700"/>
            <a:ext cx="7642225" cy="2016125"/>
          </a:xfrm>
          <a:noFill/>
          <a:ln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1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1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14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3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14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14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14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6" grpId="0" autoUpdateAnimBg="0"/>
      <p:bldP spid="231427" grpId="0" animBg="1"/>
      <p:bldP spid="231428" grpId="0" animBg="1"/>
      <p:bldP spid="231429" grpId="0" animBg="1"/>
      <p:bldP spid="231430" grpId="0" animBg="1"/>
      <p:bldP spid="231431" grpId="0" animBg="1"/>
      <p:bldP spid="231432" grpId="0" animBg="1"/>
      <p:bldP spid="231433" grpId="0" animBg="1"/>
      <p:bldP spid="231434" grpId="0" animBg="1"/>
      <p:bldP spid="231435" grpId="0" animBg="1"/>
      <p:bldP spid="231436" grpId="0" animBg="1"/>
      <p:bldP spid="23143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F23373B-53B8-4650-8AC6-9894B2804197}" type="slidenum">
              <a:rPr lang="en-US"/>
              <a:pPr/>
              <a:t>12</a:t>
            </a:fld>
            <a:endParaRPr 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endParaRPr lang="en-GB" dirty="0"/>
          </a:p>
        </p:txBody>
      </p:sp>
      <p:pic>
        <p:nvPicPr>
          <p:cNvPr id="2324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9038" y="1857375"/>
            <a:ext cx="7954962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E64D1DC-7CC3-491D-807B-1317D8E17C08}" type="slidenum">
              <a:rPr lang="en-US"/>
              <a:pPr/>
              <a:t>13</a:t>
            </a:fld>
            <a:endParaRPr lang="en-US"/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288925"/>
            <a:ext cx="7772400" cy="1143000"/>
          </a:xfrm>
        </p:spPr>
        <p:txBody>
          <a:bodyPr/>
          <a:lstStyle/>
          <a:p>
            <a:r>
              <a:rPr lang="en-GB"/>
              <a:t>Interpretation: Main Effect</a:t>
            </a:r>
            <a:endParaRPr lang="en-GB" baseline="-25000"/>
          </a:p>
        </p:txBody>
      </p:sp>
      <p:graphicFrame>
        <p:nvGraphicFramePr>
          <p:cNvPr id="233478" name="Object 6"/>
          <p:cNvGraphicFramePr>
            <a:graphicFrameLocks noChangeAspect="1"/>
          </p:cNvGraphicFramePr>
          <p:nvPr/>
        </p:nvGraphicFramePr>
        <p:xfrm>
          <a:off x="1706563" y="1243013"/>
          <a:ext cx="6402387" cy="499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SPW 10.0 Graph" r:id="rId4" imgW="5272200" imgH="4111920" progId="SigmaPlotGraphicObject.9">
                  <p:embed/>
                </p:oleObj>
              </mc:Choice>
              <mc:Fallback>
                <p:oleObj name="SPW 10.0 Graph" r:id="rId4" imgW="5272200" imgH="4111920" progId="SigmaPlotGraphicObject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1243013"/>
                        <a:ext cx="6402387" cy="49926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21692EC-0F1F-4EE0-8FB3-3D2F7340694B}" type="slidenum">
              <a:rPr lang="en-US"/>
              <a:pPr/>
              <a:t>14</a:t>
            </a:fld>
            <a:endParaRPr lang="en-US"/>
          </a:p>
        </p:txBody>
      </p:sp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993063" cy="1143000"/>
          </a:xfrm>
        </p:spPr>
        <p:txBody>
          <a:bodyPr/>
          <a:lstStyle/>
          <a:p>
            <a:r>
              <a:rPr lang="en-GB"/>
              <a:t>Post Hoc Tests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8438" y="1671638"/>
            <a:ext cx="7377112" cy="3208337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Compare each mean against all others </a:t>
            </a:r>
            <a:r>
              <a:rPr lang="en-GB" sz="2800" i="1"/>
              <a:t>(t</a:t>
            </a:r>
            <a:r>
              <a:rPr lang="en-GB" sz="2800"/>
              <a:t>-tests</a:t>
            </a:r>
            <a:r>
              <a:rPr lang="en-GB" sz="2800" i="1"/>
              <a:t>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In general terms they use a stricter criterion to accept an effect as significant.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Hence, control the familywise error rate.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Simplest example is the Bonferroni method:</a:t>
            </a:r>
          </a:p>
        </p:txBody>
      </p:sp>
      <p:graphicFrame>
        <p:nvGraphicFramePr>
          <p:cNvPr id="2355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594022"/>
              </p:ext>
            </p:extLst>
          </p:nvPr>
        </p:nvGraphicFramePr>
        <p:xfrm>
          <a:off x="2074863" y="5308600"/>
          <a:ext cx="5688012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4" imgW="2082600" imgH="355320" progId="Equation.3">
                  <p:embed/>
                </p:oleObj>
              </mc:Choice>
              <mc:Fallback>
                <p:oleObj name="Equation" r:id="rId4" imgW="2082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5308600"/>
                        <a:ext cx="5688012" cy="9715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471156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5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5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2" grpId="0" autoUpdateAnimBg="0"/>
      <p:bldP spid="235523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F7C7930-FE72-4DFD-B66C-356303C1C234}" type="slidenum">
              <a:rPr lang="en-US"/>
              <a:pPr/>
              <a:t>15</a:t>
            </a:fld>
            <a:endParaRPr lang="en-US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38300" y="196850"/>
            <a:ext cx="6819900" cy="1438275"/>
          </a:xfrm>
        </p:spPr>
        <p:txBody>
          <a:bodyPr/>
          <a:lstStyle/>
          <a:p>
            <a:r>
              <a:rPr lang="en-GB" sz="4000"/>
              <a:t>What is Two-Way Repeated Measures ANOVA?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8900" y="1744663"/>
            <a:ext cx="7334250" cy="4308475"/>
          </a:xfrm>
        </p:spPr>
        <p:txBody>
          <a:bodyPr/>
          <a:lstStyle/>
          <a:p>
            <a:r>
              <a:rPr lang="en-GB"/>
              <a:t>Two Independent Variables</a:t>
            </a:r>
          </a:p>
          <a:p>
            <a:pPr lvl="1"/>
            <a:r>
              <a:rPr lang="en-GB"/>
              <a:t>Two-way = 2 IVs</a:t>
            </a:r>
          </a:p>
          <a:p>
            <a:pPr lvl="1"/>
            <a:r>
              <a:rPr lang="en-GB"/>
              <a:t>Three-Way = 3 IVs</a:t>
            </a:r>
          </a:p>
          <a:p>
            <a:r>
              <a:rPr lang="en-GB"/>
              <a:t>The same participants in </a:t>
            </a:r>
            <a:r>
              <a:rPr lang="en-GB" i="1"/>
              <a:t>all</a:t>
            </a:r>
            <a:r>
              <a:rPr lang="en-GB"/>
              <a:t> conditions.</a:t>
            </a:r>
          </a:p>
          <a:p>
            <a:pPr lvl="1"/>
            <a:r>
              <a:rPr lang="en-GB"/>
              <a:t>Repeated Measures = ‘same participants’</a:t>
            </a:r>
          </a:p>
          <a:p>
            <a:pPr lvl="1"/>
            <a:r>
              <a:rPr lang="en-GB"/>
              <a:t>A.k.a. ‘within-subjects’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8" grpId="0" autoUpdateAnimBg="0"/>
      <p:bldP spid="27545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423CF68-5736-46B6-B477-8755468BABBD}" type="slidenum">
              <a:rPr lang="en-US"/>
              <a:pPr/>
              <a:t>16</a:t>
            </a:fld>
            <a:endParaRPr lang="en-US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772400" cy="1143000"/>
          </a:xfrm>
        </p:spPr>
        <p:txBody>
          <a:bodyPr/>
          <a:lstStyle/>
          <a:p>
            <a:r>
              <a:rPr lang="en-GB"/>
              <a:t>An Example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79563" y="1308100"/>
            <a:ext cx="7265987" cy="5016500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Field (</a:t>
            </a:r>
            <a:r>
              <a:rPr lang="en-GB" dirty="0" smtClean="0"/>
              <a:t>2013): </a:t>
            </a:r>
            <a:r>
              <a:rPr lang="en-GB" dirty="0"/>
              <a:t>Effects of advertising on evaluations of different drink types.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IV 1 (Drink): Beer, Wine, Water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IV 2 (Imagery): Positive, negative, neutral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Dependent Variable (DV): Evaluation of product from -100 dislike very much to +100 like very much)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7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7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7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7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7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7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7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7" grpId="0" autoUpdateAnimBg="0"/>
      <p:bldP spid="277508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808EED5-8EC6-4D05-A297-7A4D8C01BE51}" type="slidenum">
              <a:rPr lang="en-US"/>
              <a:pPr/>
              <a:t>17</a:t>
            </a:fld>
            <a:endParaRPr lang="en-US"/>
          </a:p>
        </p:txBody>
      </p:sp>
      <p:sp>
        <p:nvSpPr>
          <p:cNvPr id="281602" name="AutoShape 2"/>
          <p:cNvSpPr>
            <a:spLocks noChangeArrowheads="1"/>
          </p:cNvSpPr>
          <p:nvPr/>
        </p:nvSpPr>
        <p:spPr bwMode="auto">
          <a:xfrm>
            <a:off x="2968625" y="223838"/>
            <a:ext cx="4902200" cy="1079500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>
                <a:solidFill>
                  <a:schemeClr val="bg1"/>
                </a:solidFill>
              </a:rPr>
              <a:t>SS</a:t>
            </a:r>
            <a:r>
              <a:rPr lang="en-GB" sz="2400" b="1" baseline="-25000">
                <a:solidFill>
                  <a:schemeClr val="bg1"/>
                </a:solidFill>
              </a:rPr>
              <a:t>T</a:t>
            </a:r>
            <a:endParaRPr lang="en-GB" sz="2400">
              <a:solidFill>
                <a:schemeClr val="bg1"/>
              </a:solidFill>
            </a:endParaRPr>
          </a:p>
          <a:p>
            <a:pPr algn="ctr" eaLnBrk="0" hangingPunct="0"/>
            <a:r>
              <a:rPr lang="en-GB" sz="2400" dirty="0">
                <a:solidFill>
                  <a:schemeClr val="bg1"/>
                </a:solidFill>
              </a:rPr>
              <a:t>Variance between all participants</a:t>
            </a:r>
          </a:p>
        </p:txBody>
      </p:sp>
      <p:sp>
        <p:nvSpPr>
          <p:cNvPr id="281603" name="AutoShape 3"/>
          <p:cNvSpPr>
            <a:spLocks noChangeArrowheads="1"/>
          </p:cNvSpPr>
          <p:nvPr/>
        </p:nvSpPr>
        <p:spPr bwMode="auto">
          <a:xfrm>
            <a:off x="2319338" y="1830388"/>
            <a:ext cx="3016250" cy="1447800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 dirty="0">
                <a:solidFill>
                  <a:schemeClr val="bg1"/>
                </a:solidFill>
              </a:rPr>
              <a:t>SS</a:t>
            </a:r>
            <a:r>
              <a:rPr lang="en-GB" sz="2400" b="1" baseline="-25000" dirty="0">
                <a:solidFill>
                  <a:schemeClr val="bg1"/>
                </a:solidFill>
              </a:rPr>
              <a:t>M</a:t>
            </a:r>
          </a:p>
          <a:p>
            <a:pPr algn="ctr" eaLnBrk="0" hangingPunct="0"/>
            <a:r>
              <a:rPr lang="en-GB" sz="1600" b="1" dirty="0">
                <a:solidFill>
                  <a:schemeClr val="bg1"/>
                </a:solidFill>
              </a:rPr>
              <a:t>Within-</a:t>
            </a:r>
            <a:r>
              <a:rPr lang="en-GB" sz="1600" b="1" dirty="0" err="1">
                <a:solidFill>
                  <a:schemeClr val="bg1"/>
                </a:solidFill>
              </a:rPr>
              <a:t>Particpant</a:t>
            </a:r>
            <a:r>
              <a:rPr lang="en-GB" sz="1600" b="1" dirty="0">
                <a:solidFill>
                  <a:schemeClr val="bg1"/>
                </a:solidFill>
              </a:rPr>
              <a:t> Variance </a:t>
            </a:r>
            <a:r>
              <a:rPr lang="en-GB" sz="1600" b="1" dirty="0" err="1">
                <a:solidFill>
                  <a:schemeClr val="bg1"/>
                </a:solidFill>
              </a:rPr>
              <a:t>Variance</a:t>
            </a:r>
            <a:r>
              <a:rPr lang="en-GB" sz="1600" b="1" dirty="0">
                <a:solidFill>
                  <a:schemeClr val="bg1"/>
                </a:solidFill>
              </a:rPr>
              <a:t> explained by the experimental manipulations</a:t>
            </a:r>
          </a:p>
        </p:txBody>
      </p:sp>
      <p:sp>
        <p:nvSpPr>
          <p:cNvPr id="281604" name="AutoShape 4"/>
          <p:cNvSpPr>
            <a:spLocks noChangeArrowheads="1"/>
          </p:cNvSpPr>
          <p:nvPr/>
        </p:nvSpPr>
        <p:spPr bwMode="auto">
          <a:xfrm rot="7210498">
            <a:off x="3763963" y="1344613"/>
            <a:ext cx="1066800" cy="685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sp>
        <p:nvSpPr>
          <p:cNvPr id="281605" name="AutoShape 5"/>
          <p:cNvSpPr>
            <a:spLocks noChangeArrowheads="1"/>
          </p:cNvSpPr>
          <p:nvPr/>
        </p:nvSpPr>
        <p:spPr bwMode="auto">
          <a:xfrm>
            <a:off x="7378700" y="1817688"/>
            <a:ext cx="1514475" cy="1447800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/>
              <a:t>SS</a:t>
            </a:r>
            <a:r>
              <a:rPr lang="en-GB" sz="2400" b="1" baseline="-25000"/>
              <a:t>R</a:t>
            </a:r>
            <a:endParaRPr lang="en-GB" sz="1600" b="1"/>
          </a:p>
          <a:p>
            <a:pPr algn="ctr" eaLnBrk="0" hangingPunct="0"/>
            <a:r>
              <a:rPr lang="en-GB" sz="1600" b="1"/>
              <a:t>Between-Participant Variance</a:t>
            </a:r>
          </a:p>
        </p:txBody>
      </p:sp>
      <p:sp>
        <p:nvSpPr>
          <p:cNvPr id="281606" name="AutoShape 6"/>
          <p:cNvSpPr>
            <a:spLocks noChangeArrowheads="1"/>
          </p:cNvSpPr>
          <p:nvPr/>
        </p:nvSpPr>
        <p:spPr bwMode="auto">
          <a:xfrm rot="3008070">
            <a:off x="6717507" y="1372394"/>
            <a:ext cx="1227137" cy="6508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sp>
        <p:nvSpPr>
          <p:cNvPr id="281607" name="AutoShape 7"/>
          <p:cNvSpPr>
            <a:spLocks noChangeArrowheads="1"/>
          </p:cNvSpPr>
          <p:nvPr/>
        </p:nvSpPr>
        <p:spPr bwMode="auto">
          <a:xfrm>
            <a:off x="1349375" y="3644900"/>
            <a:ext cx="1371600" cy="1179513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/>
              <a:t>SS</a:t>
            </a:r>
            <a:r>
              <a:rPr lang="en-GB" sz="2400" b="1" baseline="-25000"/>
              <a:t>A</a:t>
            </a:r>
          </a:p>
          <a:p>
            <a:pPr algn="ctr" eaLnBrk="0" hangingPunct="0"/>
            <a:r>
              <a:rPr lang="en-GB" sz="1600" b="1"/>
              <a:t>Effect of Drink</a:t>
            </a:r>
          </a:p>
        </p:txBody>
      </p:sp>
      <p:sp>
        <p:nvSpPr>
          <p:cNvPr id="281608" name="AutoShape 8"/>
          <p:cNvSpPr>
            <a:spLocks noChangeArrowheads="1"/>
          </p:cNvSpPr>
          <p:nvPr/>
        </p:nvSpPr>
        <p:spPr bwMode="auto">
          <a:xfrm rot="7210498">
            <a:off x="1900238" y="3111500"/>
            <a:ext cx="736600" cy="685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sp>
        <p:nvSpPr>
          <p:cNvPr id="281609" name="AutoShape 9"/>
          <p:cNvSpPr>
            <a:spLocks noChangeArrowheads="1"/>
          </p:cNvSpPr>
          <p:nvPr/>
        </p:nvSpPr>
        <p:spPr bwMode="auto">
          <a:xfrm>
            <a:off x="3222625" y="3644900"/>
            <a:ext cx="1371600" cy="1150938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/>
              <a:t>SS</a:t>
            </a:r>
            <a:r>
              <a:rPr lang="en-GB" sz="2400" b="1" baseline="-25000"/>
              <a:t>B</a:t>
            </a:r>
          </a:p>
          <a:p>
            <a:pPr algn="ctr" eaLnBrk="0" hangingPunct="0"/>
            <a:r>
              <a:rPr lang="en-GB" sz="1600" b="1"/>
              <a:t>Effect of Imagery</a:t>
            </a:r>
          </a:p>
        </p:txBody>
      </p:sp>
      <p:sp>
        <p:nvSpPr>
          <p:cNvPr id="281610" name="AutoShape 10"/>
          <p:cNvSpPr>
            <a:spLocks noChangeArrowheads="1"/>
          </p:cNvSpPr>
          <p:nvPr/>
        </p:nvSpPr>
        <p:spPr bwMode="auto">
          <a:xfrm>
            <a:off x="5089525" y="3644900"/>
            <a:ext cx="1371600" cy="1135063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/>
              <a:t>SS</a:t>
            </a:r>
            <a:r>
              <a:rPr lang="en-GB" sz="2400" b="1" baseline="-25000"/>
              <a:t>A </a:t>
            </a:r>
            <a:r>
              <a:rPr lang="en-GB" sz="2400" b="1" baseline="-25000">
                <a:sym typeface="Symbol" pitchFamily="18" charset="2"/>
              </a:rPr>
              <a:t></a:t>
            </a:r>
            <a:r>
              <a:rPr lang="en-GB" sz="2400" b="1" baseline="-25000"/>
              <a:t> B</a:t>
            </a:r>
          </a:p>
          <a:p>
            <a:pPr algn="ctr" eaLnBrk="0" hangingPunct="0"/>
            <a:r>
              <a:rPr lang="en-GB" sz="1600" b="1"/>
              <a:t>Effect of Interaction</a:t>
            </a:r>
          </a:p>
        </p:txBody>
      </p:sp>
      <p:sp>
        <p:nvSpPr>
          <p:cNvPr id="281611" name="AutoShape 11"/>
          <p:cNvSpPr>
            <a:spLocks noChangeArrowheads="1"/>
          </p:cNvSpPr>
          <p:nvPr/>
        </p:nvSpPr>
        <p:spPr bwMode="auto">
          <a:xfrm rot="5403437">
            <a:off x="3613945" y="3151981"/>
            <a:ext cx="430212" cy="6508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sp>
        <p:nvSpPr>
          <p:cNvPr id="281612" name="AutoShape 12"/>
          <p:cNvSpPr>
            <a:spLocks noChangeArrowheads="1"/>
          </p:cNvSpPr>
          <p:nvPr/>
        </p:nvSpPr>
        <p:spPr bwMode="auto">
          <a:xfrm>
            <a:off x="1347788" y="5086350"/>
            <a:ext cx="1371600" cy="1062038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/>
              <a:t>SS</a:t>
            </a:r>
            <a:r>
              <a:rPr lang="en-GB" sz="2400" b="1" baseline="-25000"/>
              <a:t>RA</a:t>
            </a:r>
          </a:p>
          <a:p>
            <a:pPr algn="ctr" eaLnBrk="0" hangingPunct="0"/>
            <a:r>
              <a:rPr lang="en-GB" sz="1600" b="1"/>
              <a:t>Error for Drink</a:t>
            </a:r>
          </a:p>
        </p:txBody>
      </p:sp>
      <p:cxnSp>
        <p:nvCxnSpPr>
          <p:cNvPr id="281613" name="AutoShape 13"/>
          <p:cNvCxnSpPr>
            <a:cxnSpLocks noChangeShapeType="1"/>
            <a:stCxn id="281607" idx="2"/>
            <a:endCxn id="281612" idx="0"/>
          </p:cNvCxnSpPr>
          <p:nvPr/>
        </p:nvCxnSpPr>
        <p:spPr bwMode="auto">
          <a:xfrm flipH="1">
            <a:off x="2033588" y="4833938"/>
            <a:ext cx="1587" cy="242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281614" name="AutoShape 14"/>
          <p:cNvSpPr>
            <a:spLocks noChangeArrowheads="1"/>
          </p:cNvSpPr>
          <p:nvPr/>
        </p:nvSpPr>
        <p:spPr bwMode="auto">
          <a:xfrm>
            <a:off x="3221038" y="5086350"/>
            <a:ext cx="1371600" cy="1062038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 dirty="0"/>
              <a:t>SS</a:t>
            </a:r>
            <a:r>
              <a:rPr lang="en-GB" sz="2400" b="1" baseline="-25000" dirty="0"/>
              <a:t>RB</a:t>
            </a:r>
          </a:p>
          <a:p>
            <a:pPr algn="ctr" eaLnBrk="0" hangingPunct="0"/>
            <a:r>
              <a:rPr lang="en-GB" sz="1600" b="1" dirty="0"/>
              <a:t>Error for Imagery</a:t>
            </a:r>
          </a:p>
        </p:txBody>
      </p:sp>
      <p:sp>
        <p:nvSpPr>
          <p:cNvPr id="281615" name="AutoShape 15"/>
          <p:cNvSpPr>
            <a:spLocks noChangeArrowheads="1"/>
          </p:cNvSpPr>
          <p:nvPr/>
        </p:nvSpPr>
        <p:spPr bwMode="auto">
          <a:xfrm>
            <a:off x="5089525" y="5086350"/>
            <a:ext cx="1371600" cy="1062038"/>
          </a:xfrm>
          <a:prstGeom prst="flowChartAlternateProcess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/>
            <a:r>
              <a:rPr lang="en-GB" sz="2400" b="1" dirty="0"/>
              <a:t>SS</a:t>
            </a:r>
            <a:r>
              <a:rPr lang="en-GB" sz="2400" b="1" baseline="-25000" dirty="0"/>
              <a:t>RA </a:t>
            </a:r>
            <a:r>
              <a:rPr lang="en-GB" sz="2400" b="1" baseline="-25000" dirty="0">
                <a:sym typeface="Symbol" pitchFamily="18" charset="2"/>
              </a:rPr>
              <a:t></a:t>
            </a:r>
            <a:r>
              <a:rPr lang="en-GB" sz="2400" b="1" baseline="-25000" dirty="0"/>
              <a:t> B</a:t>
            </a:r>
          </a:p>
          <a:p>
            <a:pPr algn="ctr" eaLnBrk="0" hangingPunct="0"/>
            <a:r>
              <a:rPr lang="en-GB" sz="1600" b="1" dirty="0"/>
              <a:t>Error for Interaction</a:t>
            </a:r>
          </a:p>
        </p:txBody>
      </p:sp>
      <p:sp>
        <p:nvSpPr>
          <p:cNvPr id="281616" name="AutoShape 16"/>
          <p:cNvSpPr>
            <a:spLocks noChangeArrowheads="1"/>
          </p:cNvSpPr>
          <p:nvPr/>
        </p:nvSpPr>
        <p:spPr bwMode="auto">
          <a:xfrm rot="3008070">
            <a:off x="4981575" y="3101975"/>
            <a:ext cx="803275" cy="6508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en-GB"/>
          </a:p>
        </p:txBody>
      </p:sp>
      <p:cxnSp>
        <p:nvCxnSpPr>
          <p:cNvPr id="281617" name="AutoShape 17"/>
          <p:cNvCxnSpPr>
            <a:cxnSpLocks noChangeShapeType="1"/>
            <a:stCxn id="281609" idx="2"/>
            <a:endCxn id="281614" idx="0"/>
          </p:cNvCxnSpPr>
          <p:nvPr/>
        </p:nvCxnSpPr>
        <p:spPr bwMode="auto">
          <a:xfrm flipH="1">
            <a:off x="3906838" y="4805363"/>
            <a:ext cx="1587" cy="2714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281618" name="AutoShape 18"/>
          <p:cNvCxnSpPr>
            <a:cxnSpLocks noChangeShapeType="1"/>
            <a:stCxn id="281610" idx="2"/>
            <a:endCxn id="281615" idx="0"/>
          </p:cNvCxnSpPr>
          <p:nvPr/>
        </p:nvCxnSpPr>
        <p:spPr bwMode="auto">
          <a:xfrm>
            <a:off x="5775325" y="4789488"/>
            <a:ext cx="0" cy="2873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8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8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2" grpId="0" animBg="1" autoUpdateAnimBg="0"/>
      <p:bldP spid="281603" grpId="0" animBg="1" autoUpdateAnimBg="0"/>
      <p:bldP spid="281604" grpId="0" animBg="1"/>
      <p:bldP spid="281605" grpId="0" animBg="1" autoUpdateAnimBg="0"/>
      <p:bldP spid="281606" grpId="0" animBg="1"/>
      <p:bldP spid="281607" grpId="0" animBg="1" autoUpdateAnimBg="0"/>
      <p:bldP spid="281608" grpId="0" animBg="1"/>
      <p:bldP spid="281609" grpId="0" animBg="1" autoUpdateAnimBg="0"/>
      <p:bldP spid="281610" grpId="0" animBg="1" autoUpdateAnimBg="0"/>
      <p:bldP spid="281611" grpId="0" animBg="1"/>
      <p:bldP spid="281612" grpId="0" animBg="1" autoUpdateAnimBg="0"/>
      <p:bldP spid="281614" grpId="0" animBg="1" autoUpdateAnimBg="0"/>
      <p:bldP spid="281615" grpId="0" animBg="1" autoUpdateAnimBg="0"/>
      <p:bldP spid="2816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31916982-54F6-4378-AFC1-3848C306A4AA}" type="slidenum">
              <a:rPr lang="en-US"/>
              <a:pPr/>
              <a:t>18</a:t>
            </a:fld>
            <a:endParaRPr lang="en-US"/>
          </a:p>
        </p:txBody>
      </p:sp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smtClean="0"/>
              <a:t>Running the Analysis: Naming </a:t>
            </a:r>
            <a:r>
              <a:rPr lang="en-GB" sz="4000" dirty="0"/>
              <a:t>factors</a:t>
            </a:r>
            <a:endParaRPr lang="en-GB" sz="4000" baseline="-25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00" y="1518913"/>
            <a:ext cx="3331396" cy="4843519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34E01B1-D3A0-4BE8-BA72-86C759114490}" type="slidenum">
              <a:rPr lang="en-US"/>
              <a:pPr/>
              <a:t>19</a:t>
            </a:fld>
            <a:endParaRPr 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Defining </a:t>
            </a:r>
            <a:r>
              <a:rPr lang="en-GB" sz="4000" dirty="0"/>
              <a:t>Variables</a:t>
            </a:r>
            <a:endParaRPr lang="en-GB" sz="4000" baseline="-250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60" y="1311909"/>
            <a:ext cx="5521840" cy="4842566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B40F79F-CAD6-4559-8955-FAB6530CD7E4}" type="slidenum">
              <a:rPr lang="en-US"/>
              <a:pPr/>
              <a:t>2</a:t>
            </a:fld>
            <a:endParaRPr lang="en-US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00" y="323850"/>
            <a:ext cx="7381900" cy="1428750"/>
          </a:xfrm>
        </p:spPr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1938" y="1687513"/>
            <a:ext cx="7273925" cy="40306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dirty="0"/>
              <a:t>Rationale of Repeated Measures ANOVA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One- </a:t>
            </a:r>
            <a:r>
              <a:rPr lang="en-GB" smtClean="0"/>
              <a:t>and two-way</a:t>
            </a:r>
          </a:p>
          <a:p>
            <a:pPr lvl="1">
              <a:lnSpc>
                <a:spcPct val="90000"/>
              </a:lnSpc>
            </a:pPr>
            <a:r>
              <a:rPr lang="en-GB" dirty="0" smtClean="0"/>
              <a:t>Benefits</a:t>
            </a:r>
          </a:p>
          <a:p>
            <a:pPr>
              <a:lnSpc>
                <a:spcPct val="90000"/>
              </a:lnSpc>
            </a:pPr>
            <a:r>
              <a:rPr lang="en-GB" dirty="0" smtClean="0"/>
              <a:t>Partitioning </a:t>
            </a:r>
            <a:r>
              <a:rPr lang="en-GB" dirty="0"/>
              <a:t>Variance</a:t>
            </a:r>
          </a:p>
          <a:p>
            <a:pPr>
              <a:lnSpc>
                <a:spcPct val="90000"/>
              </a:lnSpc>
            </a:pPr>
            <a:r>
              <a:rPr lang="en-GB" dirty="0"/>
              <a:t>Statistical Problems with Repeated Measures Designs</a:t>
            </a:r>
          </a:p>
          <a:p>
            <a:pPr lvl="1">
              <a:lnSpc>
                <a:spcPct val="90000"/>
              </a:lnSpc>
            </a:pPr>
            <a:r>
              <a:rPr lang="en-GB" dirty="0" err="1" smtClean="0"/>
              <a:t>Sphericity</a:t>
            </a:r>
            <a:endParaRPr lang="en-GB" dirty="0" smtClean="0"/>
          </a:p>
          <a:p>
            <a:pPr lvl="1">
              <a:lnSpc>
                <a:spcPct val="90000"/>
              </a:lnSpc>
            </a:pPr>
            <a:r>
              <a:rPr lang="en-GB" dirty="0" smtClean="0"/>
              <a:t>Overcoming </a:t>
            </a:r>
            <a:r>
              <a:rPr lang="en-GB" dirty="0"/>
              <a:t>these problems</a:t>
            </a:r>
          </a:p>
          <a:p>
            <a:pPr>
              <a:lnSpc>
                <a:spcPct val="90000"/>
              </a:lnSpc>
            </a:pPr>
            <a:r>
              <a:rPr lang="en-GB" dirty="0"/>
              <a:t>Interpretation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0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6" grpId="0" autoUpdateAnimBg="0"/>
      <p:bldP spid="200707" grpId="0" build="p" bldLvl="3" autoUpdateAnimBg="0" advAuto="100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34E01B1-D3A0-4BE8-BA72-86C759114490}" type="slidenum">
              <a:rPr lang="en-US"/>
              <a:pPr/>
              <a:t>20</a:t>
            </a:fld>
            <a:endParaRPr 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Defining </a:t>
            </a:r>
            <a:r>
              <a:rPr lang="en-GB" sz="4000" dirty="0"/>
              <a:t>Variables</a:t>
            </a:r>
            <a:endParaRPr lang="en-GB" sz="4000" baseline="-25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1362710"/>
            <a:ext cx="5521840" cy="4842566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34E01B1-D3A0-4BE8-BA72-86C759114490}" type="slidenum">
              <a:rPr lang="en-US"/>
              <a:pPr/>
              <a:t>21</a:t>
            </a:fld>
            <a:endParaRPr 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Contrasts</a:t>
            </a:r>
            <a:endParaRPr lang="en-GB" sz="4000" baseline="-250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8" y="1633216"/>
            <a:ext cx="4877816" cy="4146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DFD8E76-0257-4B3A-BE2E-4CCFC1F76FC8}" type="slidenum">
              <a:rPr lang="en-US"/>
              <a:pPr/>
              <a:t>22</a:t>
            </a:fld>
            <a:endParaRPr lang="en-US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Plots</a:t>
            </a:r>
            <a:endParaRPr lang="en-GB" baseline="-250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0" y="1597978"/>
            <a:ext cx="8134985" cy="3490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9F31554-F63F-42BC-9B11-450715BEFC4B}" type="slidenum">
              <a:rPr lang="en-US"/>
              <a:pPr/>
              <a:t>23</a:t>
            </a:fld>
            <a:endParaRPr lang="en-US"/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</a:t>
            </a:r>
            <a:r>
              <a:rPr lang="en-GB" dirty="0"/>
              <a:t>Means</a:t>
            </a:r>
            <a:endParaRPr lang="en-GB" baseline="-25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75" y="1285171"/>
            <a:ext cx="4563243" cy="4923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3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C8B3BDE-5354-4449-95CE-D8419845B800}" type="slidenum">
              <a:rPr lang="en-US"/>
              <a:pPr/>
              <a:t>24</a:t>
            </a:fld>
            <a:endParaRPr lang="en-US"/>
          </a:p>
        </p:txBody>
      </p:sp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r>
              <a:rPr lang="en-GB" dirty="0"/>
              <a:t>: </a:t>
            </a:r>
            <a:r>
              <a:rPr lang="en-GB" dirty="0" err="1"/>
              <a:t>Sphericity</a:t>
            </a:r>
            <a:endParaRPr lang="en-GB" baseline="-25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7" y="2082800"/>
            <a:ext cx="8158734" cy="292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2DA746B-6CBC-40E4-B069-6F4D0A4ED34B}" type="slidenum">
              <a:rPr lang="en-US"/>
              <a:pPr/>
              <a:t>25</a:t>
            </a:fld>
            <a:endParaRPr lang="en-US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r>
              <a:rPr lang="en-GB" dirty="0"/>
              <a:t>: Main ANOVA</a:t>
            </a:r>
            <a:endParaRPr lang="en-GB" baseline="-250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13" y="1174750"/>
            <a:ext cx="6448425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785794"/>
            <a:ext cx="6072230" cy="488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AC411AF-4D1B-4B02-8A1D-1E3990EADC81}" type="slidenum">
              <a:rPr lang="en-US"/>
              <a:pPr/>
              <a:t>26</a:t>
            </a:fld>
            <a:endParaRPr lang="en-US"/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5413" y="274638"/>
            <a:ext cx="7519987" cy="1143000"/>
          </a:xfrm>
        </p:spPr>
        <p:txBody>
          <a:bodyPr/>
          <a:lstStyle/>
          <a:p>
            <a:r>
              <a:rPr lang="en-GB" dirty="0"/>
              <a:t>Main Effect </a:t>
            </a:r>
            <a:r>
              <a:rPr lang="en-GB" dirty="0" smtClean="0"/>
              <a:t>of Drink</a:t>
            </a:r>
            <a:endParaRPr lang="en-GB" baseline="-25000" dirty="0"/>
          </a:p>
        </p:txBody>
      </p:sp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1092200" y="5662613"/>
            <a:ext cx="8051800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i="1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F</a:t>
            </a:r>
            <a:r>
              <a:rPr lang="en-GB" sz="2800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(1.15, 21.93) = 5.11, </a:t>
            </a:r>
            <a:r>
              <a:rPr lang="en-GB" sz="2800" i="1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p</a:t>
            </a:r>
            <a:r>
              <a:rPr lang="en-GB" sz="2800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 </a:t>
            </a:r>
            <a:r>
              <a:rPr lang="en-GB" sz="2800" dirty="0" smtClean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= </a:t>
            </a:r>
            <a:r>
              <a:rPr lang="en-GB" sz="2800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.</a:t>
            </a:r>
            <a:r>
              <a:rPr lang="en-GB" sz="2800" dirty="0" smtClean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01</a:t>
            </a:r>
            <a:endParaRPr lang="en-GB" sz="2800" dirty="0">
              <a:solidFill>
                <a:schemeClr val="accent2"/>
              </a:solidFill>
              <a:latin typeface="Trebuchet MS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autoUpdateAnimBg="0"/>
      <p:bldP spid="3000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857232"/>
            <a:ext cx="6072230" cy="488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5BA1AA9-8463-48C3-A932-54C7A0A04B17}" type="slidenum">
              <a:rPr lang="en-US"/>
              <a:pPr/>
              <a:t>27</a:t>
            </a:fld>
            <a:endParaRPr lang="en-US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5413" y="274638"/>
            <a:ext cx="7519987" cy="1143000"/>
          </a:xfrm>
        </p:spPr>
        <p:txBody>
          <a:bodyPr/>
          <a:lstStyle/>
          <a:p>
            <a:r>
              <a:rPr lang="en-GB" dirty="0"/>
              <a:t>Main </a:t>
            </a:r>
            <a:r>
              <a:rPr lang="en-GB" dirty="0" smtClean="0"/>
              <a:t>Effect of </a:t>
            </a:r>
            <a:r>
              <a:rPr lang="en-GB" dirty="0"/>
              <a:t>Imagery</a:t>
            </a:r>
            <a:endParaRPr lang="en-GB" baseline="-25000" dirty="0"/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1092200" y="5662613"/>
            <a:ext cx="8051800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i="1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F</a:t>
            </a:r>
            <a:r>
              <a:rPr lang="en-GB" sz="2800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(1.50, 28.40) = 122.57, </a:t>
            </a:r>
            <a:r>
              <a:rPr lang="en-GB" sz="2800" i="1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p</a:t>
            </a:r>
            <a:r>
              <a:rPr lang="en-GB" sz="2800" dirty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 &lt; .</a:t>
            </a:r>
            <a:r>
              <a:rPr lang="en-GB" sz="2800" dirty="0" smtClean="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001</a:t>
            </a:r>
            <a:endParaRPr lang="en-GB" sz="2800" dirty="0">
              <a:solidFill>
                <a:schemeClr val="accent2"/>
              </a:solidFill>
              <a:latin typeface="Trebuchet MS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4" grpId="0" autoUpdateAnimBg="0"/>
      <p:bldP spid="3153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000108"/>
            <a:ext cx="587047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114F432-DA6C-4486-8BB0-5EE0FFCAF6CB}" type="slidenum">
              <a:rPr lang="en-US"/>
              <a:pPr/>
              <a:t>28</a:t>
            </a:fld>
            <a:endParaRPr lang="en-US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95413" y="274638"/>
            <a:ext cx="7519987" cy="1143000"/>
          </a:xfrm>
        </p:spPr>
        <p:txBody>
          <a:bodyPr/>
          <a:lstStyle/>
          <a:p>
            <a:r>
              <a:rPr lang="en-GB"/>
              <a:t>Drink by Dose Interaction</a:t>
            </a:r>
            <a:endParaRPr lang="en-GB" baseline="-25000"/>
          </a:p>
        </p:txBody>
      </p:sp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1092200" y="5662613"/>
            <a:ext cx="8051800" cy="5191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2800" i="1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F</a:t>
            </a:r>
            <a:r>
              <a:rPr lang="en-GB" sz="280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(4, 76) = 17.16</a:t>
            </a:r>
            <a:r>
              <a:rPr lang="en-GB" sz="2800" i="1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,</a:t>
            </a:r>
            <a:r>
              <a:rPr lang="en-GB" sz="280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 </a:t>
            </a:r>
            <a:r>
              <a:rPr lang="en-GB" sz="2800" i="1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p</a:t>
            </a:r>
            <a:r>
              <a:rPr lang="en-GB" sz="2800">
                <a:solidFill>
                  <a:schemeClr val="accent2"/>
                </a:solidFill>
                <a:latin typeface="Trebuchet MS" pitchFamily="34" charset="0"/>
                <a:cs typeface="Times New Roman" pitchFamily="18" charset="0"/>
              </a:rPr>
              <a:t> &lt; .001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42" grpId="0" autoUpdateAnimBg="0"/>
      <p:bldP spid="3174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Contrasts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568450"/>
            <a:ext cx="8006080" cy="4043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5BF6877-D20B-4DA6-91BB-7B6917FF9499}" type="slidenum">
              <a:rPr lang="en-US"/>
              <a:pPr/>
              <a:t>3</a:t>
            </a:fld>
            <a:endParaRPr lang="en-US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196850"/>
            <a:ext cx="7480300" cy="1438275"/>
          </a:xfrm>
        </p:spPr>
        <p:txBody>
          <a:bodyPr/>
          <a:lstStyle/>
          <a:p>
            <a:r>
              <a:rPr lang="en-GB"/>
              <a:t>Benefits of Repeated Measures Designs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800" y="1985963"/>
            <a:ext cx="7372350" cy="374967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GB" sz="3600"/>
              <a:t>Sensitivity</a:t>
            </a:r>
          </a:p>
          <a:p>
            <a:pPr lvl="1">
              <a:lnSpc>
                <a:spcPct val="90000"/>
              </a:lnSpc>
            </a:pPr>
            <a:r>
              <a:rPr lang="en-GB" sz="3200"/>
              <a:t>Unsystematic variance is reduced.</a:t>
            </a:r>
          </a:p>
          <a:p>
            <a:pPr lvl="1">
              <a:lnSpc>
                <a:spcPct val="90000"/>
              </a:lnSpc>
            </a:pPr>
            <a:r>
              <a:rPr lang="en-GB" sz="3200"/>
              <a:t>More sensitive to experimental effects.</a:t>
            </a:r>
          </a:p>
          <a:p>
            <a:pPr>
              <a:lnSpc>
                <a:spcPct val="90000"/>
              </a:lnSpc>
            </a:pPr>
            <a:r>
              <a:rPr lang="en-GB" sz="3600"/>
              <a:t>Economy</a:t>
            </a:r>
          </a:p>
          <a:p>
            <a:pPr lvl="1">
              <a:lnSpc>
                <a:spcPct val="90000"/>
              </a:lnSpc>
            </a:pPr>
            <a:r>
              <a:rPr lang="en-GB" sz="3200"/>
              <a:t>Less participants are needed.</a:t>
            </a:r>
          </a:p>
          <a:p>
            <a:pPr lvl="1">
              <a:lnSpc>
                <a:spcPct val="90000"/>
              </a:lnSpc>
            </a:pPr>
            <a:r>
              <a:rPr lang="en-GB" sz="3200"/>
              <a:t>But, be careful of fatigue.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8" grpId="0" autoUpdateAnimBg="0"/>
      <p:bldP spid="20377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6328F99-5B36-4968-A32A-7EB393A9950F}" type="slidenum">
              <a:rPr lang="en-US"/>
              <a:pPr/>
              <a:t>4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44488"/>
            <a:ext cx="7188200" cy="1143000"/>
          </a:xfrm>
        </p:spPr>
        <p:txBody>
          <a:bodyPr/>
          <a:lstStyle/>
          <a:p>
            <a:r>
              <a:rPr lang="en-GB"/>
              <a:t>An Example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0063" y="1671638"/>
            <a:ext cx="7075487" cy="4205287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Are certain Bushtucker foods more revolting than others?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Four Foods tasted by 8 celebrities: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Stick Insect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Kangaroo Testicle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Fish Eyeball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Witchetty Grub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Outcome: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Time to retch (seconds).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  <p:bldP spid="23757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6" y="1663700"/>
            <a:ext cx="7966202" cy="3932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543800" cy="1516062"/>
          </a:xfrm>
        </p:spPr>
        <p:txBody>
          <a:bodyPr/>
          <a:lstStyle/>
          <a:p>
            <a:r>
              <a:rPr lang="en-US" dirty="0" smtClean="0"/>
              <a:t>Theory of one-way repeated-measures ANOVA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78" y="2184400"/>
            <a:ext cx="8193405" cy="3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E20554C-8854-425F-953D-DBB7E463584F}" type="slidenum">
              <a:rPr lang="en-US"/>
              <a:pPr/>
              <a:t>7</a:t>
            </a:fld>
            <a:endParaRPr lang="en-US"/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96850"/>
            <a:ext cx="7213600" cy="1438275"/>
          </a:xfrm>
        </p:spPr>
        <p:txBody>
          <a:bodyPr/>
          <a:lstStyle/>
          <a:p>
            <a:r>
              <a:rPr lang="en-GB"/>
              <a:t>Problems with Analyzing Repeated Measures Designs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9700" y="1966913"/>
            <a:ext cx="7283450" cy="40417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dirty="0"/>
              <a:t>Same participants in all conditions.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Scores across conditions correlate.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Violates assumption of </a:t>
            </a:r>
            <a:r>
              <a:rPr lang="en-GB" dirty="0" smtClean="0"/>
              <a:t>independence.</a:t>
            </a:r>
            <a:endParaRPr lang="en-GB" dirty="0"/>
          </a:p>
          <a:p>
            <a:pPr>
              <a:lnSpc>
                <a:spcPct val="90000"/>
              </a:lnSpc>
            </a:pPr>
            <a:r>
              <a:rPr lang="en-GB" dirty="0"/>
              <a:t>Assumption of </a:t>
            </a:r>
            <a:r>
              <a:rPr lang="en-GB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Sphericity</a:t>
            </a:r>
            <a:r>
              <a:rPr lang="en-GB" dirty="0"/>
              <a:t>.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Crudely put: the correlation across conditions should be the same.</a:t>
            </a:r>
          </a:p>
          <a:p>
            <a:pPr lvl="1">
              <a:lnSpc>
                <a:spcPct val="90000"/>
              </a:lnSpc>
            </a:pPr>
            <a:r>
              <a:rPr lang="en-GB" dirty="0"/>
              <a:t>Adjust Degrees of Freedom.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2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2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2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0" grpId="0" autoUpdateAnimBg="0"/>
      <p:bldP spid="222211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5843" y="4064000"/>
            <a:ext cx="2268157" cy="208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B16BEF8-D481-4D72-B6AC-0E73BA43DD05}" type="slidenum">
              <a:rPr lang="en-US"/>
              <a:pPr/>
              <a:t>8</a:t>
            </a:fld>
            <a:endParaRPr lang="en-US"/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344488"/>
            <a:ext cx="7442200" cy="1143000"/>
          </a:xfrm>
        </p:spPr>
        <p:txBody>
          <a:bodyPr/>
          <a:lstStyle/>
          <a:p>
            <a:r>
              <a:rPr lang="en-GB" sz="4000"/>
              <a:t>The Assumption of Sphericity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5563" y="1371600"/>
            <a:ext cx="7367587" cy="4579938"/>
          </a:xfrm>
          <a:noFill/>
        </p:spPr>
        <p:txBody>
          <a:bodyPr/>
          <a:lstStyle/>
          <a:p>
            <a:r>
              <a:rPr lang="en-US" dirty="0"/>
              <a:t>Basically means that the correlation between treatment levels is the same.</a:t>
            </a:r>
          </a:p>
          <a:p>
            <a:r>
              <a:rPr lang="en-US" dirty="0"/>
              <a:t>Actually, it assumes that variances in the differences between conditions is equal.</a:t>
            </a:r>
          </a:p>
          <a:p>
            <a:r>
              <a:rPr lang="en-US" dirty="0"/>
              <a:t>Measured using </a:t>
            </a:r>
            <a:r>
              <a:rPr lang="en-US" dirty="0" err="1"/>
              <a:t>Mauchly’s</a:t>
            </a:r>
            <a:r>
              <a:rPr lang="en-US" dirty="0"/>
              <a:t> test.</a:t>
            </a:r>
          </a:p>
          <a:p>
            <a:pPr lvl="1"/>
            <a:r>
              <a:rPr lang="en-US" i="1" dirty="0"/>
              <a:t>P </a:t>
            </a:r>
            <a:r>
              <a:rPr lang="en-US" dirty="0"/>
              <a:t>&lt; </a:t>
            </a:r>
            <a:r>
              <a:rPr lang="en-US" dirty="0" smtClean="0"/>
              <a:t>.</a:t>
            </a:r>
            <a:r>
              <a:rPr lang="en-US" dirty="0"/>
              <a:t>05, </a:t>
            </a:r>
            <a:r>
              <a:rPr lang="en-US" dirty="0" err="1"/>
              <a:t>Sphericity</a:t>
            </a:r>
            <a:r>
              <a:rPr lang="en-US" dirty="0"/>
              <a:t> is Violated.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&gt; </a:t>
            </a:r>
            <a:r>
              <a:rPr lang="en-US" dirty="0" smtClean="0"/>
              <a:t>.</a:t>
            </a:r>
            <a:r>
              <a:rPr lang="en-US" dirty="0"/>
              <a:t>05, </a:t>
            </a:r>
            <a:r>
              <a:rPr lang="en-US" dirty="0" err="1"/>
              <a:t>Sphericity</a:t>
            </a:r>
            <a:r>
              <a:rPr lang="en-US" dirty="0"/>
              <a:t> is met.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8" grpId="0" autoUpdateAnimBg="0"/>
      <p:bldP spid="22425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1831C4D6-3E39-461D-A174-41CACD35C7AC}" type="slidenum">
              <a:rPr lang="en-US"/>
              <a:pPr/>
              <a:t>9</a:t>
            </a:fld>
            <a:endParaRPr lang="en-US"/>
          </a:p>
        </p:txBody>
      </p:sp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95275"/>
            <a:ext cx="7772400" cy="1143000"/>
          </a:xfrm>
        </p:spPr>
        <p:txBody>
          <a:bodyPr/>
          <a:lstStyle/>
          <a:p>
            <a:r>
              <a:rPr lang="en-GB"/>
              <a:t>What is Sphericity?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133600"/>
            <a:ext cx="8265678" cy="306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utoUpdateAnimBg="0"/>
    </p:bld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3461</TotalTime>
  <Words>640</Words>
  <Application>Microsoft Macintosh PowerPoint</Application>
  <PresentationFormat>On-screen Show (4:3)</PresentationFormat>
  <Paragraphs>163</Paragraphs>
  <Slides>29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DiscStat Lecture</vt:lpstr>
      <vt:lpstr>Equation</vt:lpstr>
      <vt:lpstr>SPW 10.0 Graph</vt:lpstr>
      <vt:lpstr>Repeated-measures designs (GLM 4)</vt:lpstr>
      <vt:lpstr>Aims</vt:lpstr>
      <vt:lpstr>Benefits of Repeated Measures Designs</vt:lpstr>
      <vt:lpstr>An Example</vt:lpstr>
      <vt:lpstr>The Data</vt:lpstr>
      <vt:lpstr>Theory of one-way repeated-measures ANOVA</vt:lpstr>
      <vt:lpstr>Problems with Analyzing Repeated Measures Designs</vt:lpstr>
      <vt:lpstr>The Assumption of Sphericity</vt:lpstr>
      <vt:lpstr>What is Sphericity?</vt:lpstr>
      <vt:lpstr>Estimates of Sphericity</vt:lpstr>
      <vt:lpstr>Correcting for Sphericity</vt:lpstr>
      <vt:lpstr>Output</vt:lpstr>
      <vt:lpstr>Interpretation: Main Effect</vt:lpstr>
      <vt:lpstr>Post Hoc Tests</vt:lpstr>
      <vt:lpstr>What is Two-Way Repeated Measures ANOVA?</vt:lpstr>
      <vt:lpstr>An Example</vt:lpstr>
      <vt:lpstr>PowerPoint Presentation</vt:lpstr>
      <vt:lpstr>Running the Analysis: Naming factors</vt:lpstr>
      <vt:lpstr>Defining Variables</vt:lpstr>
      <vt:lpstr>Defining Variables</vt:lpstr>
      <vt:lpstr>Contrasts</vt:lpstr>
      <vt:lpstr>Plots</vt:lpstr>
      <vt:lpstr>Getting Means</vt:lpstr>
      <vt:lpstr>Output: Sphericity</vt:lpstr>
      <vt:lpstr>Output: Main ANOVA</vt:lpstr>
      <vt:lpstr>Main Effect of Drink</vt:lpstr>
      <vt:lpstr>Main Effect of Imagery</vt:lpstr>
      <vt:lpstr>Drink by Dose Interaction</vt:lpstr>
      <vt:lpstr>Contrasts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116</cp:revision>
  <dcterms:created xsi:type="dcterms:W3CDTF">2010-10-05T07:56:41Z</dcterms:created>
  <dcterms:modified xsi:type="dcterms:W3CDTF">2013-04-03T09:30:26Z</dcterms:modified>
</cp:coreProperties>
</file>